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0" r:id="rId2"/>
    <p:sldId id="282" r:id="rId3"/>
    <p:sldId id="283" r:id="rId4"/>
    <p:sldId id="312" r:id="rId5"/>
    <p:sldId id="316" r:id="rId6"/>
    <p:sldId id="313" r:id="rId7"/>
    <p:sldId id="286" r:id="rId8"/>
    <p:sldId id="314" r:id="rId9"/>
    <p:sldId id="287" r:id="rId10"/>
    <p:sldId id="288" r:id="rId11"/>
    <p:sldId id="289" r:id="rId12"/>
    <p:sldId id="290" r:id="rId13"/>
    <p:sldId id="291" r:id="rId14"/>
    <p:sldId id="292" r:id="rId15"/>
    <p:sldId id="277" r:id="rId16"/>
    <p:sldId id="273" r:id="rId17"/>
    <p:sldId id="275" r:id="rId18"/>
    <p:sldId id="259" r:id="rId19"/>
    <p:sldId id="261" r:id="rId20"/>
    <p:sldId id="263" r:id="rId21"/>
    <p:sldId id="264" r:id="rId22"/>
    <p:sldId id="293" r:id="rId23"/>
    <p:sldId id="294" r:id="rId24"/>
    <p:sldId id="295" r:id="rId25"/>
    <p:sldId id="296" r:id="rId26"/>
    <p:sldId id="300" r:id="rId27"/>
    <p:sldId id="299" r:id="rId28"/>
    <p:sldId id="298" r:id="rId29"/>
    <p:sldId id="297" r:id="rId30"/>
    <p:sldId id="301" r:id="rId31"/>
    <p:sldId id="302" r:id="rId32"/>
    <p:sldId id="304" r:id="rId33"/>
    <p:sldId id="303" r:id="rId34"/>
    <p:sldId id="305" r:id="rId35"/>
    <p:sldId id="307" r:id="rId36"/>
    <p:sldId id="31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55" autoAdjust="0"/>
    <p:restoredTop sz="94718"/>
  </p:normalViewPr>
  <p:slideViewPr>
    <p:cSldViewPr snapToGrid="0">
      <p:cViewPr varScale="1">
        <p:scale>
          <a:sx n="72" d="100"/>
          <a:sy n="72" d="100"/>
        </p:scale>
        <p:origin x="21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CE483-8AEF-C340-9FAD-35E645AB1F67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BEDE1-E170-8448-B655-9A6D3E9AB7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88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EDE1-E170-8448-B655-9A6D3E9AB7E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9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BEDE1-E170-8448-B655-9A6D3E9AB7E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041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C99-6A2F-6A8F-74DF-C3FD894C5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814558-9D17-F4A6-B1DF-9E36314BF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B67D6-0993-F246-44E9-6CB544BD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631D1-AA0B-5944-B76D-97D1128F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DA3DB-05FE-D4DB-C79D-2A277D15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44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2756E-708D-1916-6C02-8A8D07E8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64AD9D-E2F2-0C2C-9B2B-C8478906A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1581E-85D8-2012-E563-D19B9DCC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0A6C8-4A7A-49D9-281C-D9C0E86F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B1D95-5685-C4E3-A65C-7820D0D9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75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48E35-19A4-F137-6C15-95363C439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BA00A-0FAA-2532-694D-F436B310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CBE09-9EBC-0AC1-DAFF-FD6315D3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946AE-C90E-11D6-D2B5-0553D3D6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49460-39B2-A928-A539-AC52A5B9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95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7AA7C-D043-C07C-9956-651D0206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176C1-8F3D-1C50-3FA5-A705AB756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C9559-682F-F03B-9432-5368C6BF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039D4-C7F7-3B2A-77F8-AE323B45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64461-1101-582A-0CD6-0C4E663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800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5C042-A4C0-5EB2-B5E4-AE4092F0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47F52-EC73-4CE4-4E15-7ED1460DA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E2AFD-8EEE-77AB-86DB-787AA66B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9F9D0-9511-7009-2972-14B2ECEDD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5FF6B-649E-EAA6-97E2-5D321ABD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70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49D5F-F8DC-3A17-ED6D-2FEEC78E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D2933-30D7-DA08-190C-D028E5A5D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B7909-48C7-EB46-82CF-049249EA1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7BBE0A-62D2-517A-2BBC-EAB2D5B4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22D933-75A2-DA3A-24BD-3CE18D40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C9548B-6A69-D6D5-474D-55FB68BF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98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DA900-C0C4-DBFC-F3F6-D52D3A3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97B22-F21B-902B-E534-74674899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339193-CBB7-9AD7-2C21-6CD8EB5DC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5099B0-2A15-CE82-B0A9-B1E02BC3F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DE2563-292D-BE96-5105-41B472D71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F979B2-8E7A-CA6A-DBC8-EC28D661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CAD575-744D-43DE-F788-2792E230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FE659-2F82-65D2-7AC4-8490C35C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39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6CD9D-4775-CDFF-6A6D-06EED5CE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04A26-EAA1-8E42-CE24-C1754D2A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2679EE-4CDB-906F-2EE3-8D92B699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27643-9AF0-DB1E-A99B-2CEDFD22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25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62C9CD-D1E6-56A5-0C75-82EF1BA6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DBE8DD-CC9D-CF29-0A3B-A9C39D49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95CD2E-92B5-BEEA-C9F6-3F02C0CD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6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8B706-9FD1-C068-6C7D-81C25A89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B1C32-8AD0-36B2-CF4E-66721958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1593FA-BF55-5DE8-9D2A-17D6CFA6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0F86F7-7382-09C9-91E6-E0E0EC7D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962B0-7BBE-7462-BCE2-3BA0C057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5055D0-0F29-29D8-1ADA-73708DCB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80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2B815-21F8-6509-2782-D39982FC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9FD630-2735-656A-811E-44D3EB596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FBE529-2934-D701-377C-CF786033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D91C4-C043-54C7-36F3-424E88F3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BC6333-A979-5F4B-BC8B-F2F5A86E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B97120-053A-E53A-A879-9009E2BB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42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DD7F84-EACA-59EB-0DD3-91DE2892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2EAAD-92D2-7B5C-E83B-FBE8DFFD2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0F56A-1C1C-1771-D786-704EB1E9C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A0A4C-3A3F-3142-85F2-46E2BDE387B8}" type="datetimeFigureOut">
              <a:rPr kumimoji="1" lang="ko-KR" altLang="en-US" smtClean="0"/>
              <a:t>2024. 7. 14.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EE487-8519-3487-20EB-697CC3785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EED6A-D288-D3A8-AAD6-57C620A0F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0A10-ECFE-E140-96BF-55A9ABF8DE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72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41399"/>
          </a:xfrm>
        </p:spPr>
        <p:txBody>
          <a:bodyPr/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TOY PROJECT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C603E6-50C5-2B11-0689-315B954B7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400" y="4066190"/>
            <a:ext cx="2235200" cy="1360886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8</a:t>
            </a:r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조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370113" y="1378207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837906A-3C1D-D06D-18E9-3CA1CF92EE72}"/>
              </a:ext>
            </a:extLst>
          </p:cNvPr>
          <p:cNvSpPr txBox="1">
            <a:spLocks/>
          </p:cNvSpPr>
          <p:nvPr/>
        </p:nvSpPr>
        <p:spPr>
          <a:xfrm>
            <a:off x="7112002" y="5724655"/>
            <a:ext cx="4884056" cy="336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데브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캠프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: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남궁성의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백엔드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개발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DE6C0EA-74FC-F170-76F8-3AADB7EE3554}"/>
              </a:ext>
            </a:extLst>
          </p:cNvPr>
          <p:cNvSpPr txBox="1">
            <a:spLocks/>
          </p:cNvSpPr>
          <p:nvPr/>
        </p:nvSpPr>
        <p:spPr>
          <a:xfrm>
            <a:off x="1741715" y="2374898"/>
            <a:ext cx="8926285" cy="1041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토이 프로젝트 </a:t>
            </a:r>
            <a:r>
              <a:rPr lang="en-US" altLang="ko-KR" sz="3200" b="1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1: </a:t>
            </a:r>
          </a:p>
          <a:p>
            <a:r>
              <a:rPr lang="ko-KR" altLang="en-US" sz="3200" b="1" dirty="0"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쇼핑몰 구축을 위한 </a:t>
            </a:r>
            <a:r>
              <a:rPr lang="en-US" altLang="ko-KR" sz="3200" b="1" dirty="0"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DB</a:t>
            </a:r>
            <a:r>
              <a:rPr lang="ko-KR" altLang="en-US" sz="3200" b="1" dirty="0"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모델링</a:t>
            </a:r>
            <a:r>
              <a:rPr lang="en-US" altLang="ko-KR" sz="3200" b="1" dirty="0"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 </a:t>
            </a:r>
            <a:endParaRPr lang="ko-KR" altLang="en-US" sz="3200" b="1" dirty="0">
              <a:latin typeface="Tmon몬소리 Black" panose="02000A03000000000000" pitchFamily="2" charset="-127"/>
              <a:ea typeface="Tmon몬소리 Black" panose="02000A03000000000000" pitchFamily="2" charset="-127"/>
              <a:cs typeface="ADLaM Display" panose="02010000000000000000" pitchFamily="2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7710E1A-44F2-80A8-8115-DF5706C4BCAA}"/>
              </a:ext>
            </a:extLst>
          </p:cNvPr>
          <p:cNvSpPr txBox="1">
            <a:spLocks/>
          </p:cNvSpPr>
          <p:nvPr/>
        </p:nvSpPr>
        <p:spPr>
          <a:xfrm>
            <a:off x="-1814283" y="5724655"/>
            <a:ext cx="8926285" cy="10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류은기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전상호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김규영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배혜리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15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1D698AD-4266-69B0-D958-5D7EFCC3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7" y="160956"/>
            <a:ext cx="11030905" cy="65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2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의류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CDFF298D-00C8-B2EB-75F5-B712525C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8114" cy="8707581"/>
          </a:xfrm>
          <a:prstGeom prst="rect">
            <a:avLst/>
          </a:prstGeom>
        </p:spPr>
      </p:pic>
      <p:pic>
        <p:nvPicPr>
          <p:cNvPr id="7" name="그림 6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D3E1C9E7-C97F-0F27-383A-BA82A7C9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71" y="1793646"/>
            <a:ext cx="7866129" cy="41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1D4EABC7-7A0D-02DE-EFAD-9447AAB3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1" cy="3852549"/>
          </a:xfrm>
          <a:prstGeom prst="rect">
            <a:avLst/>
          </a:prstGeom>
        </p:spPr>
      </p:pic>
      <p:pic>
        <p:nvPicPr>
          <p:cNvPr id="9" name="그림 8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BB80E5E-4097-128A-58B9-4C9C6187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43" y="2185824"/>
            <a:ext cx="6400800" cy="4672176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477ACC8-219F-94A8-3926-756FBBEC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6" y="3852549"/>
            <a:ext cx="6691085" cy="27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2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4D27319-092A-11C7-51CE-A859C892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70159"/>
            <a:ext cx="5733142" cy="6117682"/>
          </a:xfrm>
          <a:prstGeom prst="rect">
            <a:avLst/>
          </a:prstGeom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466324-D40B-AFC0-8220-47B97D61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70" y="1487760"/>
            <a:ext cx="6141930" cy="3563257"/>
          </a:xfrm>
          <a:prstGeom prst="rect">
            <a:avLst/>
          </a:prstGeom>
        </p:spPr>
      </p:pic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32D384-7C8F-35AD-9F73-4648D8F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463" y="1317952"/>
            <a:ext cx="6141930" cy="4052288"/>
          </a:xfrm>
          <a:prstGeom prst="rect">
            <a:avLst/>
          </a:prstGeom>
        </p:spPr>
      </p:pic>
      <p:pic>
        <p:nvPicPr>
          <p:cNvPr id="27" name="그림 26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C9909C9-5155-A931-2147-80248E76A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969" y="709993"/>
            <a:ext cx="6821424" cy="5777848"/>
          </a:xfrm>
          <a:prstGeom prst="rect">
            <a:avLst/>
          </a:prstGeom>
        </p:spPr>
      </p:pic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508DBD-0520-B414-BFD3-C97454E74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226" y="1487760"/>
            <a:ext cx="7446167" cy="4133667"/>
          </a:xfrm>
          <a:prstGeom prst="rect">
            <a:avLst/>
          </a:prstGeom>
        </p:spPr>
      </p:pic>
      <p:pic>
        <p:nvPicPr>
          <p:cNvPr id="31" name="그림 3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813C11A-F2DF-240B-4746-B6121D68D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87" y="1761993"/>
            <a:ext cx="11553025" cy="3014789"/>
          </a:xfrm>
          <a:prstGeom prst="rect">
            <a:avLst/>
          </a:prstGeom>
        </p:spPr>
      </p:pic>
      <p:pic>
        <p:nvPicPr>
          <p:cNvPr id="33" name="그림 32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8B09669B-4DCB-5377-92F2-7C771919D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73" y="499922"/>
            <a:ext cx="5622015" cy="3926935"/>
          </a:xfrm>
          <a:prstGeom prst="rect">
            <a:avLst/>
          </a:prstGeom>
        </p:spPr>
      </p:pic>
      <p:pic>
        <p:nvPicPr>
          <p:cNvPr id="35" name="그림 34" descr="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880FE5B1-E04D-3F9B-CDEE-AB127D76E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100" y="1525640"/>
            <a:ext cx="4078268" cy="2798228"/>
          </a:xfrm>
          <a:prstGeom prst="rect">
            <a:avLst/>
          </a:prstGeom>
        </p:spPr>
      </p:pic>
      <p:pic>
        <p:nvPicPr>
          <p:cNvPr id="37" name="그림 36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A3007875-4D62-3BDE-F5B7-18646C351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139" y="4296137"/>
            <a:ext cx="6566541" cy="23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신발류, 디자인이(가) 표시된 사진&#10;&#10;자동 생성된 설명">
            <a:extLst>
              <a:ext uri="{FF2B5EF4-FFF2-40B4-BE49-F238E27FC236}">
                <a16:creationId xmlns:a16="http://schemas.microsoft.com/office/drawing/2014/main" id="{3B40F4AE-DA0A-6D63-D271-10173250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136803"/>
            <a:ext cx="4733129" cy="6584394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B694E1-9DB7-E0C2-3AC2-B48FD49C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44" y="136803"/>
            <a:ext cx="4585913" cy="71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C846B4-5ED0-2817-EE3A-FB1D7FD47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8" r="34890"/>
          <a:stretch/>
        </p:blipFill>
        <p:spPr>
          <a:xfrm>
            <a:off x="8538835" y="556351"/>
            <a:ext cx="2982082" cy="5745297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91493B-40D0-E64A-C4F2-D321401468D2}"/>
              </a:ext>
            </a:extLst>
          </p:cNvPr>
          <p:cNvSpPr/>
          <p:nvPr/>
        </p:nvSpPr>
        <p:spPr>
          <a:xfrm>
            <a:off x="8802222" y="886856"/>
            <a:ext cx="2500829" cy="3393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B39FB-7176-6412-02E7-3D8B0F7A3029}"/>
              </a:ext>
            </a:extLst>
          </p:cNvPr>
          <p:cNvSpPr txBox="1"/>
          <p:nvPr/>
        </p:nvSpPr>
        <p:spPr>
          <a:xfrm>
            <a:off x="10081942" y="4335138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아이디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비밀번호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이메일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96BD9E-5630-DBED-94DF-E2BB23639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2"/>
          <a:stretch/>
        </p:blipFill>
        <p:spPr>
          <a:xfrm>
            <a:off x="3141919" y="886856"/>
            <a:ext cx="5314687" cy="4864100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8651EB-7FDC-C40B-3250-06CF24A1D3DE}"/>
              </a:ext>
            </a:extLst>
          </p:cNvPr>
          <p:cNvSpPr/>
          <p:nvPr/>
        </p:nvSpPr>
        <p:spPr>
          <a:xfrm>
            <a:off x="5440241" y="2849746"/>
            <a:ext cx="2858694" cy="1557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FC6A4-9D35-CB06-5419-1C818326B0DB}"/>
              </a:ext>
            </a:extLst>
          </p:cNvPr>
          <p:cNvSpPr txBox="1"/>
          <p:nvPr/>
        </p:nvSpPr>
        <p:spPr>
          <a:xfrm>
            <a:off x="6690261" y="2167953"/>
            <a:ext cx="15263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이름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생년월일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휴대폰번호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동시에 본인인증 진행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CAB3C0-01D3-5F2E-28A8-888695AEE5E8}"/>
              </a:ext>
            </a:extLst>
          </p:cNvPr>
          <p:cNvGrpSpPr/>
          <p:nvPr/>
        </p:nvGrpSpPr>
        <p:grpSpPr>
          <a:xfrm>
            <a:off x="212166" y="2167953"/>
            <a:ext cx="2798059" cy="2895694"/>
            <a:chOff x="312918" y="1720072"/>
            <a:chExt cx="2798059" cy="2895694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1A4C17D2-B5E2-C247-0511-FAC5A44C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918" y="1720072"/>
              <a:ext cx="2746773" cy="289569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B49780-0171-08B8-EEE6-B6081F5927DC}"/>
                </a:ext>
              </a:extLst>
            </p:cNvPr>
            <p:cNvSpPr/>
            <p:nvPr/>
          </p:nvSpPr>
          <p:spPr>
            <a:xfrm>
              <a:off x="877932" y="2652875"/>
              <a:ext cx="1593511" cy="11192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922EE6-DD85-72E3-4417-CE327BB1ABC9}"/>
                </a:ext>
              </a:extLst>
            </p:cNvPr>
            <p:cNvSpPr txBox="1"/>
            <p:nvPr/>
          </p:nvSpPr>
          <p:spPr>
            <a:xfrm>
              <a:off x="1292851" y="2294560"/>
              <a:ext cx="18181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solidFill>
                    <a:srgbClr val="C00000"/>
                  </a:solidFill>
                </a:rPr>
                <a:t>일반로그인</a:t>
              </a:r>
              <a:r>
                <a:rPr kumimoji="1" lang="en-US" altLang="ko-KR" sz="1200" b="1" dirty="0">
                  <a:solidFill>
                    <a:srgbClr val="C00000"/>
                  </a:solidFill>
                </a:rPr>
                <a:t>,</a:t>
              </a:r>
              <a:r>
                <a:rPr kumimoji="1"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kumimoji="1" lang="ko-KR" altLang="en-US" sz="1200" b="1" dirty="0" err="1">
                  <a:solidFill>
                    <a:srgbClr val="C00000"/>
                  </a:solidFill>
                </a:rPr>
                <a:t>소셜로그인</a:t>
              </a:r>
              <a:endParaRPr kumimoji="1" lang="en-US" altLang="ko-KR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038A81-0DD2-B6DE-B2D8-01E2F785B4BB}"/>
              </a:ext>
            </a:extLst>
          </p:cNvPr>
          <p:cNvSpPr txBox="1"/>
          <p:nvPr/>
        </p:nvSpPr>
        <p:spPr>
          <a:xfrm>
            <a:off x="866049" y="13579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고객가입</a:t>
            </a:r>
            <a:endParaRPr kumimoji="1" lang="en-US" altLang="ko-KR" sz="2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B208AE-9EE3-BC8C-7226-8C1E4CA8D4FE}"/>
              </a:ext>
            </a:extLst>
          </p:cNvPr>
          <p:cNvGrpSpPr/>
          <p:nvPr/>
        </p:nvGrpSpPr>
        <p:grpSpPr>
          <a:xfrm>
            <a:off x="315358" y="317887"/>
            <a:ext cx="1753481" cy="691813"/>
            <a:chOff x="5573067" y="2419606"/>
            <a:chExt cx="1753481" cy="69181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19E49DB-9BBC-6B25-0B74-78786AABB217}"/>
                </a:ext>
              </a:extLst>
            </p:cNvPr>
            <p:cNvSpPr/>
            <p:nvPr/>
          </p:nvSpPr>
          <p:spPr>
            <a:xfrm>
              <a:off x="5573067" y="2419606"/>
              <a:ext cx="1753481" cy="6918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A9CA2-4616-94D7-59A5-67228C4ABBD9}"/>
                </a:ext>
              </a:extLst>
            </p:cNvPr>
            <p:cNvSpPr txBox="1"/>
            <p:nvPr/>
          </p:nvSpPr>
          <p:spPr>
            <a:xfrm>
              <a:off x="5817062" y="2489198"/>
              <a:ext cx="15094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배혜리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662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55F314-8021-ABC8-0EB6-7E1491CC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057" y="262097"/>
            <a:ext cx="4386394" cy="648540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724BA-9BC6-65EC-C99A-862548F06654}"/>
              </a:ext>
            </a:extLst>
          </p:cNvPr>
          <p:cNvSpPr txBox="1"/>
          <p:nvPr/>
        </p:nvSpPr>
        <p:spPr>
          <a:xfrm>
            <a:off x="765624" y="519029"/>
            <a:ext cx="1959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고객</a:t>
            </a:r>
            <a:endParaRPr kumimoji="1" lang="en-US" altLang="ko-KR" sz="2400" b="1" dirty="0"/>
          </a:p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마이페이지</a:t>
            </a:r>
            <a:endParaRPr kumimoji="1" lang="en-US" altLang="ko-KR" sz="2400" b="1" dirty="0"/>
          </a:p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좋아요</a:t>
            </a:r>
            <a:endParaRPr kumimoji="1" lang="en-US" altLang="ko-KR" sz="2400" b="1" dirty="0"/>
          </a:p>
        </p:txBody>
      </p:sp>
      <p:pic>
        <p:nvPicPr>
          <p:cNvPr id="4" name="그림 3" descr="의류, 드레스, 텍스트, 패션이(가) 표시된 사진&#10;&#10;자동 생성된 설명">
            <a:extLst>
              <a:ext uri="{FF2B5EF4-FFF2-40B4-BE49-F238E27FC236}">
                <a16:creationId xmlns:a16="http://schemas.microsoft.com/office/drawing/2014/main" id="{B5744D5A-6E45-2FA3-5582-31F2A42C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19" y="262097"/>
            <a:ext cx="3437263" cy="6485405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D5FDF4-B5BD-03B2-47D2-81F0F221F7ED}"/>
              </a:ext>
            </a:extLst>
          </p:cNvPr>
          <p:cNvSpPr/>
          <p:nvPr/>
        </p:nvSpPr>
        <p:spPr>
          <a:xfrm>
            <a:off x="2868058" y="717629"/>
            <a:ext cx="2177668" cy="417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5EA42-5B02-A535-3269-6C4BB5DE15BA}"/>
              </a:ext>
            </a:extLst>
          </p:cNvPr>
          <p:cNvSpPr txBox="1"/>
          <p:nvPr/>
        </p:nvSpPr>
        <p:spPr>
          <a:xfrm>
            <a:off x="5061254" y="519029"/>
            <a:ext cx="26510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닉네임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ko-KR" altLang="en-US" sz="1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최초닉네임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랜덤 생성</a:t>
            </a:r>
            <a:endParaRPr kumimoji="1" lang="en-US" altLang="ko-KR" sz="1000" b="1" dirty="0">
              <a:solidFill>
                <a:srgbClr val="C00000"/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고객 등급 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등급에 따라 </a:t>
            </a:r>
            <a:r>
              <a:rPr kumimoji="1" lang="ko-KR" altLang="en-US" sz="1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적립률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ko-KR" altLang="en-US" sz="1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할인률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상이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66BCE1-FF5D-5696-2010-BCC4B4F7AFF0}"/>
              </a:ext>
            </a:extLst>
          </p:cNvPr>
          <p:cNvSpPr/>
          <p:nvPr/>
        </p:nvSpPr>
        <p:spPr>
          <a:xfrm>
            <a:off x="2994282" y="1788869"/>
            <a:ext cx="1126025" cy="417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9EFEF-8BA1-BC5B-8ADA-EBB5AE9034E4}"/>
              </a:ext>
            </a:extLst>
          </p:cNvPr>
          <p:cNvSpPr txBox="1"/>
          <p:nvPr/>
        </p:nvSpPr>
        <p:spPr>
          <a:xfrm>
            <a:off x="3827362" y="2205976"/>
            <a:ext cx="1126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적립금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6B0558-9672-D3D3-701B-FB9588870A4D}"/>
              </a:ext>
            </a:extLst>
          </p:cNvPr>
          <p:cNvSpPr/>
          <p:nvPr/>
        </p:nvSpPr>
        <p:spPr>
          <a:xfrm>
            <a:off x="2895127" y="3263741"/>
            <a:ext cx="1126025" cy="6141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4DACF-0CF4-EF2D-55D9-BDBD046DF8C1}"/>
              </a:ext>
            </a:extLst>
          </p:cNvPr>
          <p:cNvSpPr txBox="1"/>
          <p:nvPr/>
        </p:nvSpPr>
        <p:spPr>
          <a:xfrm>
            <a:off x="4048222" y="3340005"/>
            <a:ext cx="25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주문 내역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주문 상태 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환불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교환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취소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)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관리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D0E03D-A540-5AFC-C902-8DCCAA433765}"/>
              </a:ext>
            </a:extLst>
          </p:cNvPr>
          <p:cNvSpPr/>
          <p:nvPr/>
        </p:nvSpPr>
        <p:spPr>
          <a:xfrm>
            <a:off x="7390491" y="2447613"/>
            <a:ext cx="3705318" cy="4226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CDD2A-6424-98B3-B2F7-EDD3676576A3}"/>
              </a:ext>
            </a:extLst>
          </p:cNvPr>
          <p:cNvSpPr txBox="1"/>
          <p:nvPr/>
        </p:nvSpPr>
        <p:spPr>
          <a:xfrm>
            <a:off x="11095809" y="2482975"/>
            <a:ext cx="25519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좋아요 내역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ko-KR" altLang="en-US" sz="1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찜목록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A025A2-ECFC-9D82-339C-7D6460CD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41" y="4226244"/>
            <a:ext cx="2545576" cy="22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1264BAC-C773-3331-D7A0-3D5F4B95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70" y="275525"/>
            <a:ext cx="5532875" cy="630694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7CE9E8-7158-85B0-5B9C-1D0E65051207}"/>
              </a:ext>
            </a:extLst>
          </p:cNvPr>
          <p:cNvSpPr/>
          <p:nvPr/>
        </p:nvSpPr>
        <p:spPr>
          <a:xfrm>
            <a:off x="3484090" y="685179"/>
            <a:ext cx="1638753" cy="581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BEB27-C004-22C6-E43A-DE32649434E1}"/>
              </a:ext>
            </a:extLst>
          </p:cNvPr>
          <p:cNvSpPr txBox="1"/>
          <p:nvPr/>
        </p:nvSpPr>
        <p:spPr>
          <a:xfrm>
            <a:off x="5122843" y="837559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닉네임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아이디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49D85-E09A-A36E-61A1-2C107187E52D}"/>
              </a:ext>
            </a:extLst>
          </p:cNvPr>
          <p:cNvSpPr txBox="1"/>
          <p:nvPr/>
        </p:nvSpPr>
        <p:spPr>
          <a:xfrm>
            <a:off x="765624" y="5190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고객설정</a:t>
            </a:r>
            <a:endParaRPr kumimoji="1" lang="en-US" altLang="ko-KR" sz="2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E17B9A-E600-177B-133D-2241CA39FA84}"/>
              </a:ext>
            </a:extLst>
          </p:cNvPr>
          <p:cNvSpPr/>
          <p:nvPr/>
        </p:nvSpPr>
        <p:spPr>
          <a:xfrm>
            <a:off x="3539174" y="3746031"/>
            <a:ext cx="4635339" cy="814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7EADD-CBB4-3760-EB74-92474D6F8641}"/>
              </a:ext>
            </a:extLst>
          </p:cNvPr>
          <p:cNvSpPr txBox="1"/>
          <p:nvPr/>
        </p:nvSpPr>
        <p:spPr>
          <a:xfrm>
            <a:off x="8327045" y="3691842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배송지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환불 계좌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주문 시 배송지 선택</a:t>
            </a:r>
          </a:p>
          <a:p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9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9E22689-152E-F7A7-E871-7F549A98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03" y="0"/>
            <a:ext cx="5601573" cy="6758848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12184A-A92B-4F62-9177-33F8B684260E}"/>
              </a:ext>
            </a:extLst>
          </p:cNvPr>
          <p:cNvSpPr/>
          <p:nvPr/>
        </p:nvSpPr>
        <p:spPr>
          <a:xfrm>
            <a:off x="4610043" y="350230"/>
            <a:ext cx="4049215" cy="2334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306CA-CD49-6227-69AD-55B0EC4B4418}"/>
              </a:ext>
            </a:extLst>
          </p:cNvPr>
          <p:cNvSpPr txBox="1"/>
          <p:nvPr/>
        </p:nvSpPr>
        <p:spPr>
          <a:xfrm>
            <a:off x="8794355" y="472652"/>
            <a:ext cx="31614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배송 관련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수령인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배송지명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휴대전화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전화번호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배송 관련 정보는 고객의 기본 정보와 다르게 취급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2575A-3CDD-2C61-4B47-DE7B221213CF}"/>
              </a:ext>
            </a:extLst>
          </p:cNvPr>
          <p:cNvSpPr txBox="1"/>
          <p:nvPr/>
        </p:nvSpPr>
        <p:spPr>
          <a:xfrm>
            <a:off x="765624" y="51902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배송지 관리</a:t>
            </a:r>
            <a:endParaRPr kumimoji="1"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7257DF-FA92-8EC8-8597-11DED6BF5C4D}"/>
              </a:ext>
            </a:extLst>
          </p:cNvPr>
          <p:cNvSpPr/>
          <p:nvPr/>
        </p:nvSpPr>
        <p:spPr>
          <a:xfrm>
            <a:off x="4647736" y="3582737"/>
            <a:ext cx="4635339" cy="22782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26BE8-3419-D63A-FDC7-93940696DFE4}"/>
              </a:ext>
            </a:extLst>
          </p:cNvPr>
          <p:cNvSpPr txBox="1"/>
          <p:nvPr/>
        </p:nvSpPr>
        <p:spPr>
          <a:xfrm>
            <a:off x="3223856" y="5938613"/>
            <a:ext cx="13708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기본 배송지 여부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개 등록 가능</a:t>
            </a:r>
            <a:endParaRPr kumimoji="1" lang="en-US" altLang="ko-KR" sz="1000" b="1" dirty="0">
              <a:solidFill>
                <a:srgbClr val="C00000"/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60890-7673-1524-CA3E-01C45A6C8EF1}"/>
              </a:ext>
            </a:extLst>
          </p:cNvPr>
          <p:cNvSpPr txBox="1"/>
          <p:nvPr/>
        </p:nvSpPr>
        <p:spPr>
          <a:xfrm>
            <a:off x="9421713" y="3564296"/>
            <a:ext cx="233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  <a:latin typeface="+mj-lt"/>
              </a:rPr>
              <a:t>우편번호</a:t>
            </a:r>
            <a:r>
              <a:rPr kumimoji="1" lang="en-US" altLang="ko-KR" sz="1200" b="1" dirty="0">
                <a:solidFill>
                  <a:srgbClr val="C00000"/>
                </a:solidFill>
                <a:latin typeface="+mj-lt"/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  <a:latin typeface="+mj-lt"/>
              </a:rPr>
              <a:t> 주소</a:t>
            </a:r>
            <a:r>
              <a:rPr kumimoji="1" lang="en-US" altLang="ko-KR" sz="1200" b="1" dirty="0">
                <a:solidFill>
                  <a:srgbClr val="C00000"/>
                </a:solidFill>
                <a:latin typeface="+mj-lt"/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  <a:latin typeface="+mj-lt"/>
              </a:rPr>
              <a:t> </a:t>
            </a:r>
            <a:endParaRPr kumimoji="1" lang="en-US" altLang="ko-KR" sz="1200" b="1" dirty="0">
              <a:solidFill>
                <a:srgbClr val="C00000"/>
              </a:solidFill>
              <a:latin typeface="+mj-lt"/>
            </a:endParaRPr>
          </a:p>
          <a:p>
            <a:r>
              <a:rPr kumimoji="1" lang="ko-KR" altLang="en-US" sz="1200" b="1" dirty="0">
                <a:solidFill>
                  <a:srgbClr val="C00000"/>
                </a:solidFill>
                <a:latin typeface="+mj-lt"/>
              </a:rPr>
              <a:t>상세주소</a:t>
            </a:r>
            <a:r>
              <a:rPr kumimoji="1" lang="en-US" altLang="ko-KR" sz="1200" b="1" dirty="0">
                <a:solidFill>
                  <a:srgbClr val="C00000"/>
                </a:solidFill>
                <a:latin typeface="+mj-lt"/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  <a:latin typeface="+mj-lt"/>
              </a:rPr>
              <a:t> 배송 요청사항</a:t>
            </a:r>
            <a:endParaRPr kumimoji="1" lang="en-US" altLang="ko-KR" sz="12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C186E-11C6-3ACA-23AD-5A8966FE3F4C}"/>
              </a:ext>
            </a:extLst>
          </p:cNvPr>
          <p:cNvSpPr/>
          <p:nvPr/>
        </p:nvSpPr>
        <p:spPr>
          <a:xfrm>
            <a:off x="4647735" y="5938613"/>
            <a:ext cx="4635339" cy="277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C5D0C2-B99E-1C51-A186-B5A3B4D43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9" r="7347"/>
          <a:stretch/>
        </p:blipFill>
        <p:spPr>
          <a:xfrm>
            <a:off x="614597" y="1311269"/>
            <a:ext cx="3066905" cy="452357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5B87C-777D-52F2-3946-BDA819D8B107}"/>
              </a:ext>
            </a:extLst>
          </p:cNvPr>
          <p:cNvSpPr/>
          <p:nvPr/>
        </p:nvSpPr>
        <p:spPr>
          <a:xfrm>
            <a:off x="739551" y="2071171"/>
            <a:ext cx="2143301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E20E1E-E869-8642-FB4D-260BDE84105C}"/>
              </a:ext>
            </a:extLst>
          </p:cNvPr>
          <p:cNvSpPr/>
          <p:nvPr/>
        </p:nvSpPr>
        <p:spPr>
          <a:xfrm>
            <a:off x="539358" y="1501753"/>
            <a:ext cx="3219263" cy="1822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BDE02-114A-16FF-BB0E-3283CAF854AC}"/>
              </a:ext>
            </a:extLst>
          </p:cNvPr>
          <p:cNvSpPr txBox="1"/>
          <p:nvPr/>
        </p:nvSpPr>
        <p:spPr>
          <a:xfrm>
            <a:off x="2515353" y="3431672"/>
            <a:ext cx="16450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배송지 추가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 최대 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5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개까지 등록 가능</a:t>
            </a:r>
            <a:endParaRPr kumimoji="1" lang="en-US" altLang="ko-KR" sz="1000" b="1" dirty="0">
              <a:solidFill>
                <a:srgbClr val="C00000"/>
              </a:solidFill>
              <a:latin typeface="+mj-lt"/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3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11BCDE0-814A-1D64-359A-C4D23D09D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44"/>
          <a:stretch/>
        </p:blipFill>
        <p:spPr>
          <a:xfrm>
            <a:off x="887333" y="1511763"/>
            <a:ext cx="4643636" cy="5068921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9E290-E7DA-AD1B-6944-8CF7829E96D2}"/>
              </a:ext>
            </a:extLst>
          </p:cNvPr>
          <p:cNvSpPr txBox="1"/>
          <p:nvPr/>
        </p:nvSpPr>
        <p:spPr>
          <a:xfrm>
            <a:off x="592156" y="33504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고객 </a:t>
            </a:r>
            <a:endParaRPr kumimoji="1" lang="en-US" altLang="ko-KR" sz="1800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sz="1800" b="1" dirty="0"/>
              <a:t>환불 계좌 등록</a:t>
            </a:r>
            <a:endParaRPr kumimoji="1" lang="en-US" altLang="ko-KR" sz="1800" b="1" dirty="0"/>
          </a:p>
          <a:p>
            <a:r>
              <a:rPr kumimoji="1" lang="en-US" altLang="ko-KR" sz="1800" b="1" dirty="0"/>
              <a:t>-</a:t>
            </a:r>
            <a:r>
              <a:rPr kumimoji="1" lang="ko-KR" altLang="en-US" sz="1800" b="1" dirty="0"/>
              <a:t> 적립금 내역</a:t>
            </a:r>
            <a:endParaRPr kumimoji="1" lang="en-US" altLang="ko-KR" sz="1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0712EE-18E2-BB00-23A0-49575F3F099C}"/>
              </a:ext>
            </a:extLst>
          </p:cNvPr>
          <p:cNvGrpSpPr/>
          <p:nvPr/>
        </p:nvGrpSpPr>
        <p:grpSpPr>
          <a:xfrm>
            <a:off x="6096000" y="81657"/>
            <a:ext cx="4954974" cy="6522955"/>
            <a:chOff x="4063455" y="317323"/>
            <a:chExt cx="4687610" cy="6142822"/>
          </a:xfrm>
        </p:grpSpPr>
        <p:pic>
          <p:nvPicPr>
            <p:cNvPr id="5" name="그림 4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E0ED49B2-C234-A567-7E60-9AB5C325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455" y="317323"/>
              <a:ext cx="4687610" cy="5222965"/>
            </a:xfrm>
            <a:prstGeom prst="rect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F25EC3-9E0B-15BD-158B-1FB8BF8FD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3455" y="5540288"/>
              <a:ext cx="4687610" cy="919857"/>
            </a:xfrm>
            <a:prstGeom prst="rect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AA42BC-1510-3D30-FC41-1FE7CEEF15CF}"/>
              </a:ext>
            </a:extLst>
          </p:cNvPr>
          <p:cNvSpPr/>
          <p:nvPr/>
        </p:nvSpPr>
        <p:spPr>
          <a:xfrm>
            <a:off x="1244050" y="2137699"/>
            <a:ext cx="2240040" cy="2619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1D9BC-8FFC-BFA0-BE42-829F59541983}"/>
              </a:ext>
            </a:extLst>
          </p:cNvPr>
          <p:cNvSpPr txBox="1"/>
          <p:nvPr/>
        </p:nvSpPr>
        <p:spPr>
          <a:xfrm>
            <a:off x="944916" y="4872149"/>
            <a:ext cx="283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예금주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입금 은행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계좌 번호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66966-6D03-A07B-A370-F526A9A302C8}"/>
              </a:ext>
            </a:extLst>
          </p:cNvPr>
          <p:cNvSpPr/>
          <p:nvPr/>
        </p:nvSpPr>
        <p:spPr>
          <a:xfrm>
            <a:off x="6255818" y="494210"/>
            <a:ext cx="4573764" cy="814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9ABE6-0048-522E-AAD2-5374EAD99761}"/>
              </a:ext>
            </a:extLst>
          </p:cNvPr>
          <p:cNvSpPr txBox="1"/>
          <p:nvPr/>
        </p:nvSpPr>
        <p:spPr>
          <a:xfrm>
            <a:off x="3209151" y="711501"/>
            <a:ext cx="3116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주문번호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적립금 사용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주문 일자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적립금은 적립된 순서에 따라 오래된 것부터 사용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30CFC1-A8C0-8AAC-19EA-0D72B3F19DFC}"/>
              </a:ext>
            </a:extLst>
          </p:cNvPr>
          <p:cNvSpPr/>
          <p:nvPr/>
        </p:nvSpPr>
        <p:spPr>
          <a:xfrm>
            <a:off x="6244801" y="3072354"/>
            <a:ext cx="4573764" cy="814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D3D61-FB4D-DDA3-DA31-9B0861AA3577}"/>
              </a:ext>
            </a:extLst>
          </p:cNvPr>
          <p:cNvSpPr txBox="1"/>
          <p:nvPr/>
        </p:nvSpPr>
        <p:spPr>
          <a:xfrm>
            <a:off x="4357083" y="3092116"/>
            <a:ext cx="1813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주문번호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제품 적립금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제품명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주문 일자 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주문한 상품 적립금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적립 제한 상품도 존재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EB57A7-287B-7BFE-EF79-84CD35967C26}"/>
              </a:ext>
            </a:extLst>
          </p:cNvPr>
          <p:cNvSpPr/>
          <p:nvPr/>
        </p:nvSpPr>
        <p:spPr>
          <a:xfrm>
            <a:off x="6154757" y="5705981"/>
            <a:ext cx="4835988" cy="723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837BD-FBE3-C8AD-8868-BBE0445ADB32}"/>
              </a:ext>
            </a:extLst>
          </p:cNvPr>
          <p:cNvSpPr txBox="1"/>
          <p:nvPr/>
        </p:nvSpPr>
        <p:spPr>
          <a:xfrm>
            <a:off x="3408492" y="5909995"/>
            <a:ext cx="26917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리뷰 적립금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제품명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리뷰 작성 일자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리뷰 작성 적립금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kumimoji="1" lang="ko-KR" altLang="en-US" sz="1200" b="1" dirty="0">
                <a:solidFill>
                  <a:srgbClr val="C00000"/>
                </a:solidFill>
              </a:rPr>
              <a:t> 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9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099C59C-68FD-B7D3-A21D-71AD89ADE8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41399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10000000000000000" pitchFamily="2" charset="0"/>
              </a:rPr>
              <a:t>목차</a:t>
            </a:r>
            <a:r>
              <a:rPr lang="ko-KR" altLang="en-US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C603E6-50C5-2B11-0689-315B954B7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0915" y="2136249"/>
            <a:ext cx="1436915" cy="794743"/>
          </a:xfrm>
        </p:spPr>
        <p:txBody>
          <a:bodyPr>
            <a:normAutofit lnSpcReduction="10000"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114301" y="1378207"/>
            <a:ext cx="12366171" cy="514376"/>
          </a:xfrm>
          <a:prstGeom prst="mathMinu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CD2A0B9-4A3B-C8DA-A941-8E6D03E13EDD}"/>
              </a:ext>
            </a:extLst>
          </p:cNvPr>
          <p:cNvSpPr txBox="1">
            <a:spLocks/>
          </p:cNvSpPr>
          <p:nvPr/>
        </p:nvSpPr>
        <p:spPr>
          <a:xfrm>
            <a:off x="9220202" y="4378566"/>
            <a:ext cx="1436915" cy="794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F20B99E-B1A3-ED98-3BAA-64BF73EB22A5}"/>
              </a:ext>
            </a:extLst>
          </p:cNvPr>
          <p:cNvSpPr txBox="1">
            <a:spLocks/>
          </p:cNvSpPr>
          <p:nvPr/>
        </p:nvSpPr>
        <p:spPr>
          <a:xfrm>
            <a:off x="1382485" y="4378566"/>
            <a:ext cx="1436915" cy="794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A7CBD69-1762-96F5-86DC-EBDE91C02315}"/>
              </a:ext>
            </a:extLst>
          </p:cNvPr>
          <p:cNvSpPr txBox="1">
            <a:spLocks/>
          </p:cNvSpPr>
          <p:nvPr/>
        </p:nvSpPr>
        <p:spPr>
          <a:xfrm>
            <a:off x="5350328" y="4378566"/>
            <a:ext cx="1436915" cy="794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1EE3140-E773-25DE-A38B-9272A136BA81}"/>
              </a:ext>
            </a:extLst>
          </p:cNvPr>
          <p:cNvSpPr txBox="1">
            <a:spLocks/>
          </p:cNvSpPr>
          <p:nvPr/>
        </p:nvSpPr>
        <p:spPr>
          <a:xfrm>
            <a:off x="7794170" y="2134923"/>
            <a:ext cx="1436915" cy="794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7A82EAA9-4D9E-142C-189C-FBBAD2E3855C}"/>
              </a:ext>
            </a:extLst>
          </p:cNvPr>
          <p:cNvSpPr txBox="1">
            <a:spLocks/>
          </p:cNvSpPr>
          <p:nvPr/>
        </p:nvSpPr>
        <p:spPr>
          <a:xfrm>
            <a:off x="1741714" y="2886014"/>
            <a:ext cx="3911600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프로젝트 개요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8B2B20C-8615-01D9-E125-39CE3E3038AC}"/>
              </a:ext>
            </a:extLst>
          </p:cNvPr>
          <p:cNvSpPr txBox="1">
            <a:spLocks/>
          </p:cNvSpPr>
          <p:nvPr/>
        </p:nvSpPr>
        <p:spPr>
          <a:xfrm>
            <a:off x="6166755" y="2883343"/>
            <a:ext cx="4691744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화면정의서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D054CAC-2C7E-3871-2DE2-3EF57C08C26A}"/>
              </a:ext>
            </a:extLst>
          </p:cNvPr>
          <p:cNvSpPr txBox="1">
            <a:spLocks/>
          </p:cNvSpPr>
          <p:nvPr/>
        </p:nvSpPr>
        <p:spPr>
          <a:xfrm>
            <a:off x="1139372" y="5249656"/>
            <a:ext cx="3911600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C9CA2C7F-A0FD-907C-B62A-2BD4E5743A5C}"/>
              </a:ext>
            </a:extLst>
          </p:cNvPr>
          <p:cNvSpPr txBox="1">
            <a:spLocks/>
          </p:cNvSpPr>
          <p:nvPr/>
        </p:nvSpPr>
        <p:spPr>
          <a:xfrm>
            <a:off x="2051958" y="3771530"/>
            <a:ext cx="4691744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6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B1D56919-DFE3-D5D0-6420-04C3CE0A4D7E}"/>
              </a:ext>
            </a:extLst>
          </p:cNvPr>
          <p:cNvSpPr txBox="1">
            <a:spLocks/>
          </p:cNvSpPr>
          <p:nvPr/>
        </p:nvSpPr>
        <p:spPr>
          <a:xfrm>
            <a:off x="-141516" y="5175457"/>
            <a:ext cx="4691744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엑셀 시트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DB7A1FD6-3D45-9C7E-BE09-3B4900A8D109}"/>
              </a:ext>
            </a:extLst>
          </p:cNvPr>
          <p:cNvSpPr txBox="1">
            <a:spLocks/>
          </p:cNvSpPr>
          <p:nvPr/>
        </p:nvSpPr>
        <p:spPr>
          <a:xfrm>
            <a:off x="3722913" y="5175456"/>
            <a:ext cx="4691744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ERD</a:t>
            </a:r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06432F76-9AA2-3434-1F9B-3121971C5B5B}"/>
              </a:ext>
            </a:extLst>
          </p:cNvPr>
          <p:cNvSpPr txBox="1">
            <a:spLocks/>
          </p:cNvSpPr>
          <p:nvPr/>
        </p:nvSpPr>
        <p:spPr>
          <a:xfrm>
            <a:off x="7592787" y="5175457"/>
            <a:ext cx="4691744" cy="79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리뷰</a:t>
            </a:r>
            <a:r>
              <a:rPr lang="en-US" altLang="ko-KR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어려웠던 점</a:t>
            </a:r>
          </a:p>
        </p:txBody>
      </p:sp>
    </p:spTree>
    <p:extLst>
      <p:ext uri="{BB962C8B-B14F-4D97-AF65-F5344CB8AC3E}">
        <p14:creationId xmlns:p14="http://schemas.microsoft.com/office/powerpoint/2010/main" val="17358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영수증, 스크린샷, 번호이(가) 표시된 사진&#10;&#10;자동 생성된 설명">
            <a:extLst>
              <a:ext uri="{FF2B5EF4-FFF2-40B4-BE49-F238E27FC236}">
                <a16:creationId xmlns:a16="http://schemas.microsoft.com/office/drawing/2014/main" id="{665A5404-D0C9-D100-609B-7D1FA643D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r="3255"/>
          <a:stretch/>
        </p:blipFill>
        <p:spPr>
          <a:xfrm>
            <a:off x="3250860" y="360542"/>
            <a:ext cx="4226343" cy="614767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C0E7A3-FEAC-D293-C18B-3C57EF5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9" y="3458173"/>
            <a:ext cx="2885456" cy="2870659"/>
          </a:xfrm>
          <a:prstGeom prst="rect">
            <a:avLst/>
          </a:prstGeom>
        </p:spPr>
      </p:pic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5A75E51-5EC6-5E12-C0DF-E4DC3E0F8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" r="4079"/>
          <a:stretch/>
        </p:blipFill>
        <p:spPr>
          <a:xfrm>
            <a:off x="7571096" y="349785"/>
            <a:ext cx="4120310" cy="615842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4E7EA-54DE-4673-BAC6-8B19F2141460}"/>
              </a:ext>
            </a:extLst>
          </p:cNvPr>
          <p:cNvSpPr txBox="1"/>
          <p:nvPr/>
        </p:nvSpPr>
        <p:spPr>
          <a:xfrm>
            <a:off x="581139" y="67656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리뷰 작성</a:t>
            </a:r>
            <a:endParaRPr kumimoji="1" lang="en-US" altLang="ko-KR" sz="1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7287A3-4561-B554-5C85-FCC282E45906}"/>
              </a:ext>
            </a:extLst>
          </p:cNvPr>
          <p:cNvSpPr/>
          <p:nvPr/>
        </p:nvSpPr>
        <p:spPr>
          <a:xfrm>
            <a:off x="3329312" y="1485925"/>
            <a:ext cx="4096368" cy="814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C5028-F782-9967-C3D5-FAEFBA2F923E}"/>
              </a:ext>
            </a:extLst>
          </p:cNvPr>
          <p:cNvSpPr txBox="1"/>
          <p:nvPr/>
        </p:nvSpPr>
        <p:spPr>
          <a:xfrm>
            <a:off x="1459002" y="1046294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브랜드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주문 제품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옵션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9A2E8-0DE5-8AEF-6B29-4D070CE529C7}"/>
              </a:ext>
            </a:extLst>
          </p:cNvPr>
          <p:cNvSpPr/>
          <p:nvPr/>
        </p:nvSpPr>
        <p:spPr>
          <a:xfrm>
            <a:off x="3338421" y="2436674"/>
            <a:ext cx="4096368" cy="37667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5C325-E2E4-67D0-A1C9-3C7D269BE8A6}"/>
              </a:ext>
            </a:extLst>
          </p:cNvPr>
          <p:cNvSpPr txBox="1"/>
          <p:nvPr/>
        </p:nvSpPr>
        <p:spPr>
          <a:xfrm>
            <a:off x="256370" y="6495295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일반후기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포토후기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스타일후기 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–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리뷰 카테고리에 따른 적립금 상이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09E2-CF2E-3E9E-EC49-8D6C385FB029}"/>
              </a:ext>
            </a:extLst>
          </p:cNvPr>
          <p:cNvSpPr/>
          <p:nvPr/>
        </p:nvSpPr>
        <p:spPr>
          <a:xfrm>
            <a:off x="3327405" y="687584"/>
            <a:ext cx="4098276" cy="674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C6310-FEC1-9507-352C-647213E4B05D}"/>
              </a:ext>
            </a:extLst>
          </p:cNvPr>
          <p:cNvSpPr txBox="1"/>
          <p:nvPr/>
        </p:nvSpPr>
        <p:spPr>
          <a:xfrm>
            <a:off x="1801134" y="2650505"/>
            <a:ext cx="13982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200" b="1" dirty="0">
                <a:solidFill>
                  <a:srgbClr val="C00000"/>
                </a:solidFill>
              </a:rPr>
              <a:t>평가 요소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pPr algn="r"/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주문한 상품 적립금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r"/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6B182-34D4-74B7-AA31-28086CCFA478}"/>
              </a:ext>
            </a:extLst>
          </p:cNvPr>
          <p:cNvSpPr txBox="1"/>
          <p:nvPr/>
        </p:nvSpPr>
        <p:spPr>
          <a:xfrm>
            <a:off x="2442226" y="1742644"/>
            <a:ext cx="7649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err="1">
                <a:solidFill>
                  <a:srgbClr val="C00000"/>
                </a:solidFill>
              </a:rPr>
              <a:t>별점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0.5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단위</a:t>
            </a:r>
            <a:endParaRPr kumimoji="1" lang="en-US" altLang="ko-KR" sz="1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44BEB2-9F07-EF8C-AE54-815657AEC413}"/>
              </a:ext>
            </a:extLst>
          </p:cNvPr>
          <p:cNvSpPr/>
          <p:nvPr/>
        </p:nvSpPr>
        <p:spPr>
          <a:xfrm>
            <a:off x="317476" y="5596568"/>
            <a:ext cx="2389418" cy="779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0DED9-5236-6B50-68B8-6846923EB121}"/>
              </a:ext>
            </a:extLst>
          </p:cNvPr>
          <p:cNvSpPr txBox="1"/>
          <p:nvPr/>
        </p:nvSpPr>
        <p:spPr>
          <a:xfrm>
            <a:off x="10545139" y="2351917"/>
            <a:ext cx="1844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성별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키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몸무게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714BC-F778-6412-5E94-06F63093B5C0}"/>
              </a:ext>
            </a:extLst>
          </p:cNvPr>
          <p:cNvSpPr/>
          <p:nvPr/>
        </p:nvSpPr>
        <p:spPr>
          <a:xfrm>
            <a:off x="7632118" y="711987"/>
            <a:ext cx="4011794" cy="1609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264B1-7077-494C-7F33-AEB62E110B64}"/>
              </a:ext>
            </a:extLst>
          </p:cNvPr>
          <p:cNvSpPr txBox="1"/>
          <p:nvPr/>
        </p:nvSpPr>
        <p:spPr>
          <a:xfrm>
            <a:off x="10533021" y="4217136"/>
            <a:ext cx="1045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내용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620C15-CBE5-7F5F-4367-78367ACF8DE6}"/>
              </a:ext>
            </a:extLst>
          </p:cNvPr>
          <p:cNvSpPr/>
          <p:nvPr/>
        </p:nvSpPr>
        <p:spPr>
          <a:xfrm>
            <a:off x="7632118" y="2683432"/>
            <a:ext cx="4011794" cy="1503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89F4F-3EB2-1E21-34CA-A7475681EC11}"/>
              </a:ext>
            </a:extLst>
          </p:cNvPr>
          <p:cNvSpPr txBox="1"/>
          <p:nvPr/>
        </p:nvSpPr>
        <p:spPr>
          <a:xfrm>
            <a:off x="9595692" y="6064966"/>
            <a:ext cx="2011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리뷰 이미지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–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최대 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개 등록 가능</a:t>
            </a:r>
            <a:endParaRPr kumimoji="1" lang="en-US" altLang="ko-KR" sz="10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8B71E0-A0ED-6CE3-50B6-C09CCF991BDF}"/>
              </a:ext>
            </a:extLst>
          </p:cNvPr>
          <p:cNvSpPr/>
          <p:nvPr/>
        </p:nvSpPr>
        <p:spPr>
          <a:xfrm>
            <a:off x="7660109" y="4509228"/>
            <a:ext cx="4011794" cy="1503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65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EDBC75A-1289-D8AC-ACE1-0C2E5A62D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772" r="-239" b="-772"/>
          <a:stretch/>
        </p:blipFill>
        <p:spPr>
          <a:xfrm>
            <a:off x="2633939" y="573262"/>
            <a:ext cx="4617323" cy="571147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CF017658-0B1E-6BE7-A216-85458E1E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65" y="573262"/>
            <a:ext cx="3955583" cy="571147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C6748-4575-B3EF-C32F-86B7B49F4F9C}"/>
              </a:ext>
            </a:extLst>
          </p:cNvPr>
          <p:cNvSpPr txBox="1"/>
          <p:nvPr/>
        </p:nvSpPr>
        <p:spPr>
          <a:xfrm>
            <a:off x="581139" y="67656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리뷰</a:t>
            </a:r>
            <a:endParaRPr kumimoji="1" lang="en-US" altLang="ko-KR" sz="1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8A18F-01A3-39EF-AEF1-97F0C000A7D2}"/>
              </a:ext>
            </a:extLst>
          </p:cNvPr>
          <p:cNvSpPr/>
          <p:nvPr/>
        </p:nvSpPr>
        <p:spPr>
          <a:xfrm>
            <a:off x="2771989" y="1407183"/>
            <a:ext cx="259161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EB5C7-8B05-30F9-5725-C176302763B6}"/>
              </a:ext>
            </a:extLst>
          </p:cNvPr>
          <p:cNvSpPr txBox="1"/>
          <p:nvPr/>
        </p:nvSpPr>
        <p:spPr>
          <a:xfrm>
            <a:off x="1797387" y="99580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리뷰 카테고리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E9D898-D0B3-C938-C634-D1A31B5CBA59}"/>
              </a:ext>
            </a:extLst>
          </p:cNvPr>
          <p:cNvSpPr/>
          <p:nvPr/>
        </p:nvSpPr>
        <p:spPr>
          <a:xfrm>
            <a:off x="2771989" y="1915514"/>
            <a:ext cx="2591618" cy="394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9E8D8-1D9C-EBDF-788A-D4F192F1BF46}"/>
              </a:ext>
            </a:extLst>
          </p:cNvPr>
          <p:cNvSpPr txBox="1"/>
          <p:nvPr/>
        </p:nvSpPr>
        <p:spPr>
          <a:xfrm>
            <a:off x="1549121" y="3883235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내용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리뷰 이미지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45169-E91C-D9F8-7187-5F8B25715DC7}"/>
              </a:ext>
            </a:extLst>
          </p:cNvPr>
          <p:cNvSpPr/>
          <p:nvPr/>
        </p:nvSpPr>
        <p:spPr>
          <a:xfrm>
            <a:off x="2953115" y="922654"/>
            <a:ext cx="4098276" cy="369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4AA29-2577-77C9-6AAA-D675CA26B4C9}"/>
              </a:ext>
            </a:extLst>
          </p:cNvPr>
          <p:cNvSpPr txBox="1"/>
          <p:nvPr/>
        </p:nvSpPr>
        <p:spPr>
          <a:xfrm>
            <a:off x="1504321" y="1993090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200" b="1" dirty="0">
                <a:solidFill>
                  <a:srgbClr val="C00000"/>
                </a:solidFill>
              </a:rPr>
              <a:t>주문제품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옵션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0764F-555C-E881-5B56-ED3FC88B5253}"/>
              </a:ext>
            </a:extLst>
          </p:cNvPr>
          <p:cNvSpPr txBox="1"/>
          <p:nvPr/>
        </p:nvSpPr>
        <p:spPr>
          <a:xfrm>
            <a:off x="1474839" y="1539285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키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성별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,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몸무게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189CE7-881B-B08E-1F02-57E45DC5821C}"/>
              </a:ext>
            </a:extLst>
          </p:cNvPr>
          <p:cNvSpPr/>
          <p:nvPr/>
        </p:nvSpPr>
        <p:spPr>
          <a:xfrm>
            <a:off x="2983881" y="5536549"/>
            <a:ext cx="4067510" cy="4616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BB2E8-BAB1-E8A8-A33A-A11D3784BA02}"/>
              </a:ext>
            </a:extLst>
          </p:cNvPr>
          <p:cNvSpPr/>
          <p:nvPr/>
        </p:nvSpPr>
        <p:spPr>
          <a:xfrm>
            <a:off x="5955453" y="1404038"/>
            <a:ext cx="121652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2AA9-354B-893F-3D81-F1D3C9530300}"/>
              </a:ext>
            </a:extLst>
          </p:cNvPr>
          <p:cNvSpPr txBox="1"/>
          <p:nvPr/>
        </p:nvSpPr>
        <p:spPr>
          <a:xfrm>
            <a:off x="6096000" y="1913588"/>
            <a:ext cx="154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리뷰 작성일 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200" b="1" dirty="0">
                <a:solidFill>
                  <a:srgbClr val="C0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수정 불가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CBE579-3891-F39E-5AF5-1D3A2DEA0E18}"/>
              </a:ext>
            </a:extLst>
          </p:cNvPr>
          <p:cNvSpPr/>
          <p:nvPr/>
        </p:nvSpPr>
        <p:spPr>
          <a:xfrm>
            <a:off x="2983883" y="2356335"/>
            <a:ext cx="827953" cy="177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E9201-0AA2-CD99-4888-05C45557C9B6}"/>
              </a:ext>
            </a:extLst>
          </p:cNvPr>
          <p:cNvSpPr txBox="1"/>
          <p:nvPr/>
        </p:nvSpPr>
        <p:spPr>
          <a:xfrm>
            <a:off x="1535089" y="2306607"/>
            <a:ext cx="144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b="1" dirty="0" err="1">
                <a:solidFill>
                  <a:srgbClr val="C00000"/>
                </a:solidFill>
              </a:rPr>
              <a:t>별점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(0.5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단위</a:t>
            </a:r>
            <a:r>
              <a:rPr kumimoji="1" lang="en-US" altLang="ko-KR" sz="12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97B36-5FC0-DC19-6A4E-CD46FAB4C23B}"/>
              </a:ext>
            </a:extLst>
          </p:cNvPr>
          <p:cNvSpPr/>
          <p:nvPr/>
        </p:nvSpPr>
        <p:spPr>
          <a:xfrm>
            <a:off x="2983882" y="2571712"/>
            <a:ext cx="3538103" cy="502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0E6B3-5378-BCED-42A0-FE604D4469EF}"/>
              </a:ext>
            </a:extLst>
          </p:cNvPr>
          <p:cNvSpPr txBox="1"/>
          <p:nvPr/>
        </p:nvSpPr>
        <p:spPr>
          <a:xfrm>
            <a:off x="1248248" y="2684320"/>
            <a:ext cx="164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b="1" dirty="0">
                <a:solidFill>
                  <a:srgbClr val="C00000"/>
                </a:solidFill>
              </a:rPr>
              <a:t>평가 요소</a:t>
            </a:r>
            <a:endParaRPr kumimoji="1"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6644-31CE-C7D3-F241-0C648FD2EFD2}"/>
              </a:ext>
            </a:extLst>
          </p:cNvPr>
          <p:cNvSpPr/>
          <p:nvPr/>
        </p:nvSpPr>
        <p:spPr>
          <a:xfrm>
            <a:off x="2983881" y="3111762"/>
            <a:ext cx="3538103" cy="2028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704A5-8E38-2D05-A9B2-2F6C9C7DEE28}"/>
              </a:ext>
            </a:extLst>
          </p:cNvPr>
          <p:cNvSpPr txBox="1"/>
          <p:nvPr/>
        </p:nvSpPr>
        <p:spPr>
          <a:xfrm>
            <a:off x="822404" y="5567328"/>
            <a:ext cx="213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200" b="1" dirty="0">
                <a:solidFill>
                  <a:srgbClr val="C00000"/>
                </a:solidFill>
              </a:rPr>
              <a:t>반응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pPr algn="r"/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–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좋아요</a:t>
            </a:r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kumimoji="1" lang="ko-KR" altLang="en-US" sz="10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도움돼요는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각 개별요소</a:t>
            </a:r>
            <a:endParaRPr kumimoji="1" lang="en-US" altLang="ko-KR" sz="1000" b="1" dirty="0">
              <a:solidFill>
                <a:srgbClr val="C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1593AB-4934-EBC3-C8B1-75BD72A4BEA0}"/>
              </a:ext>
            </a:extLst>
          </p:cNvPr>
          <p:cNvSpPr/>
          <p:nvPr/>
        </p:nvSpPr>
        <p:spPr>
          <a:xfrm>
            <a:off x="7605873" y="3790900"/>
            <a:ext cx="3812207" cy="2330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8170C1-06AC-B2C8-4580-975257F32928}"/>
              </a:ext>
            </a:extLst>
          </p:cNvPr>
          <p:cNvSpPr txBox="1"/>
          <p:nvPr/>
        </p:nvSpPr>
        <p:spPr>
          <a:xfrm>
            <a:off x="9032994" y="3829248"/>
            <a:ext cx="15392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rgbClr val="C00000"/>
                </a:solidFill>
              </a:rPr>
              <a:t>댓글</a:t>
            </a:r>
            <a:endParaRPr kumimoji="1" lang="en-US" altLang="ko-KR" sz="1200" b="1" dirty="0">
              <a:solidFill>
                <a:srgbClr val="C00000"/>
              </a:solidFill>
            </a:endParaRPr>
          </a:p>
          <a:p>
            <a:r>
              <a:rPr kumimoji="1" lang="en-US" altLang="ko-KR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–</a:t>
            </a:r>
            <a:r>
              <a:rPr kumimoji="1" lang="ko-KR" altLang="en-US" sz="1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텍스트로만 작성 가능</a:t>
            </a:r>
            <a:endParaRPr kumimoji="1" lang="en-US" altLang="ko-KR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9C4D168-4F13-959D-17A5-128795A6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E17C61B-89E2-9BBC-D39C-BE61D957C9CB}"/>
              </a:ext>
            </a:extLst>
          </p:cNvPr>
          <p:cNvGrpSpPr/>
          <p:nvPr/>
        </p:nvGrpSpPr>
        <p:grpSpPr>
          <a:xfrm>
            <a:off x="315358" y="274344"/>
            <a:ext cx="1753481" cy="691813"/>
            <a:chOff x="5573067" y="2419606"/>
            <a:chExt cx="1753481" cy="69181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13A5698-6AA0-E5FB-67E2-893AE72A43D5}"/>
                </a:ext>
              </a:extLst>
            </p:cNvPr>
            <p:cNvSpPr/>
            <p:nvPr/>
          </p:nvSpPr>
          <p:spPr>
            <a:xfrm>
              <a:off x="5573067" y="2419606"/>
              <a:ext cx="1753481" cy="6918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83BFA-45FE-40A3-FAD7-B70572490FAA}"/>
                </a:ext>
              </a:extLst>
            </p:cNvPr>
            <p:cNvSpPr txBox="1"/>
            <p:nvPr/>
          </p:nvSpPr>
          <p:spPr>
            <a:xfrm>
              <a:off x="5817062" y="2489198"/>
              <a:ext cx="15094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전상호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09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BF1270-EF65-722F-F8FC-6113F53B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3E2770-A61D-3D31-3ECD-19A8C2DF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59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1FC62B-06F3-8A0B-3A65-38737C1D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914E8D8-046F-8CC3-ABBA-34F429C3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AF2243-C47C-820E-67B1-5F679506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2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FB70F73-17A1-3EF5-6B32-9ACC624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0981788-AB48-F784-9315-399F0CDF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41399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370113" y="1378207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DE6C0EA-74FC-F170-76F8-3AADB7EE3554}"/>
              </a:ext>
            </a:extLst>
          </p:cNvPr>
          <p:cNvSpPr txBox="1">
            <a:spLocks/>
          </p:cNvSpPr>
          <p:nvPr/>
        </p:nvSpPr>
        <p:spPr>
          <a:xfrm>
            <a:off x="1349829" y="1784607"/>
            <a:ext cx="8926285" cy="104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프로젝트 레퍼런스 주제 설정</a:t>
            </a:r>
          </a:p>
        </p:txBody>
      </p:sp>
      <p:pic>
        <p:nvPicPr>
          <p:cNvPr id="13" name="그림 1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A7FBF2E-B938-5D34-03F3-6A98B2A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70" y="2918356"/>
            <a:ext cx="5392944" cy="2831296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85B08217-57EF-F5BE-14B7-12C829D1E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342" y="299139"/>
            <a:ext cx="1524000" cy="1255919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6" name="그림 15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F5BB3D86-4EE9-8480-3F4D-6EFBC56F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1" y="2196001"/>
            <a:ext cx="2921542" cy="42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9C50090-C9C6-FFDA-DAF2-705B51AB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EC0E5E8-0B61-F036-A835-3076973A4E47}"/>
              </a:ext>
            </a:extLst>
          </p:cNvPr>
          <p:cNvGrpSpPr/>
          <p:nvPr/>
        </p:nvGrpSpPr>
        <p:grpSpPr>
          <a:xfrm>
            <a:off x="126672" y="245315"/>
            <a:ext cx="1753481" cy="691813"/>
            <a:chOff x="5573067" y="2419606"/>
            <a:chExt cx="1753481" cy="69181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73442F-F24A-0163-F1C3-314D4BCDF2C2}"/>
                </a:ext>
              </a:extLst>
            </p:cNvPr>
            <p:cNvSpPr/>
            <p:nvPr/>
          </p:nvSpPr>
          <p:spPr>
            <a:xfrm>
              <a:off x="5573067" y="2419606"/>
              <a:ext cx="1753481" cy="6918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0F37A9-DA5B-C8D7-60B4-7658331B42A1}"/>
                </a:ext>
              </a:extLst>
            </p:cNvPr>
            <p:cNvSpPr txBox="1"/>
            <p:nvPr/>
          </p:nvSpPr>
          <p:spPr>
            <a:xfrm>
              <a:off x="5817062" y="2489198"/>
              <a:ext cx="15094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 err="1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김규영</a:t>
              </a:r>
              <a:endParaRPr lang="ko-KR" altLang="en-US" sz="3200" b="1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65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BAA0E94F-A912-F4E5-2888-BD2DFA7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B493743-94C3-B129-F262-A2D0E1D5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도표이(가) 표시된 사진">
            <a:extLst>
              <a:ext uri="{FF2B5EF4-FFF2-40B4-BE49-F238E27FC236}">
                <a16:creationId xmlns:a16="http://schemas.microsoft.com/office/drawing/2014/main" id="{CB0FE3F9-E6C2-B749-A87F-D02F678A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4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41399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느낀점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370113" y="1378207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85B08217-57EF-F5BE-14B7-12C829D1E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342" y="299139"/>
            <a:ext cx="1524000" cy="1255919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2582351-3C5E-3ECF-9D8A-CBAA34721435}"/>
              </a:ext>
            </a:extLst>
          </p:cNvPr>
          <p:cNvSpPr txBox="1">
            <a:spLocks/>
          </p:cNvSpPr>
          <p:nvPr/>
        </p:nvSpPr>
        <p:spPr>
          <a:xfrm>
            <a:off x="1110342" y="1878059"/>
            <a:ext cx="1885361" cy="75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Tmon몬소리 Black" panose="02000A03000000000000" pitchFamily="2" charset="-127"/>
              </a:rPr>
              <a:t>류은기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89D47E4-A885-F184-1DE2-D8097A71B9A5}"/>
              </a:ext>
            </a:extLst>
          </p:cNvPr>
          <p:cNvSpPr txBox="1">
            <a:spLocks/>
          </p:cNvSpPr>
          <p:nvPr/>
        </p:nvSpPr>
        <p:spPr>
          <a:xfrm>
            <a:off x="1110341" y="2969547"/>
            <a:ext cx="1885361" cy="75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Tmon몬소리 Black" panose="02000A03000000000000" pitchFamily="2" charset="-127"/>
              </a:rPr>
              <a:t>배혜리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1308506-2B00-1037-8C02-EC15F48914C1}"/>
              </a:ext>
            </a:extLst>
          </p:cNvPr>
          <p:cNvSpPr txBox="1">
            <a:spLocks/>
          </p:cNvSpPr>
          <p:nvPr/>
        </p:nvSpPr>
        <p:spPr>
          <a:xfrm>
            <a:off x="1110340" y="4061036"/>
            <a:ext cx="1885361" cy="75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Tmon몬소리 Black" panose="02000A03000000000000" pitchFamily="2" charset="-127"/>
              </a:rPr>
              <a:t>김규영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ea typeface="Tmon몬소리 Black" panose="02000A03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D0EC89F-0B14-1B61-8096-EA917C77162A}"/>
              </a:ext>
            </a:extLst>
          </p:cNvPr>
          <p:cNvSpPr txBox="1">
            <a:spLocks/>
          </p:cNvSpPr>
          <p:nvPr/>
        </p:nvSpPr>
        <p:spPr>
          <a:xfrm>
            <a:off x="1110339" y="5152525"/>
            <a:ext cx="1885361" cy="75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a typeface="Tmon몬소리 Black" panose="02000A03000000000000" pitchFamily="2" charset="-127"/>
              </a:rPr>
              <a:t>전상호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F37BCDD-ED47-9DDE-2861-34EDDC135DBB}"/>
              </a:ext>
            </a:extLst>
          </p:cNvPr>
          <p:cNvSpPr txBox="1">
            <a:spLocks/>
          </p:cNvSpPr>
          <p:nvPr/>
        </p:nvSpPr>
        <p:spPr>
          <a:xfrm>
            <a:off x="2855192" y="3133749"/>
            <a:ext cx="7753105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맡은 기능을 쇼핑몰에서 직접 수행하면서 동작 흐름을 세밀하게 분석해 보니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예상보다 정말 복잡하다는 것을 알게 되었고 비슷한 결과를 내는 다른 도메인 값들의 차이를 또한 알 수 있었습니다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엑셀에 데이터를 입력하는 과정에서 여러 오류를 발견하여 </a:t>
            </a:r>
            <a:r>
              <a:rPr lang="e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ERD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여러 차례 수정했습니다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이 과정에서 </a:t>
            </a:r>
            <a:r>
              <a:rPr lang="e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ERD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성급하게 만들지 말고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단계별로 신중하게 진행해야 한다는 것을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깨달았습니다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8FA83F4-A9C1-7DB0-B779-0E8CFBE5C7EE}"/>
              </a:ext>
            </a:extLst>
          </p:cNvPr>
          <p:cNvSpPr txBox="1">
            <a:spLocks/>
          </p:cNvSpPr>
          <p:nvPr/>
        </p:nvSpPr>
        <p:spPr>
          <a:xfrm>
            <a:off x="2855191" y="1961458"/>
            <a:ext cx="7753105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수업으로 듣는 개념적인 부분은 이해가 비교적 쉬웠던 것에 반해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실전으로 들어오니 생각보다 어려웠던 점도 많았고 애매했던 부분도 많았습니다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실제로 이정도면 됐겠지 싶었던 부분도 다음날 다시보면 넣어야 될 점이나 수정할 점이 계속해서 보였습니다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개념적 모델링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논리적 모델링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물리적 모델링 순서를 꼭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지켜야겠다고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느꼈습니다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A8CBBFD-EF50-9BA7-884E-1D5D1CAC1A87}"/>
              </a:ext>
            </a:extLst>
          </p:cNvPr>
          <p:cNvSpPr txBox="1">
            <a:spLocks/>
          </p:cNvSpPr>
          <p:nvPr/>
        </p:nvSpPr>
        <p:spPr>
          <a:xfrm>
            <a:off x="2914895" y="5014818"/>
            <a:ext cx="7753105" cy="1027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ERD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상으로 관계와 속성을 봤을 때 아리송하던 부분들이 엑셀에 데이터를 직접 넣어보면서 명확해지는 과정이 흥미로웠습니다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또한 여러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API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들의 속성을 일단 다 모아놓고 공통적인 부분들을 분류하는 작업을 해보니 실제 업무를 하면서도 분류와 정리를 잘하는 능력이 많이 중요할 것 같다는 생각이 들었습니다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이번 프로젝트를 진행하면서 다소 서투른 부분도 많았고 의사소통이 잘되지 않는 부분도 있었으나 돌이켜보면 어려웠던 상황을 회피하지 않고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밤늦게까지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남아서 직접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헤쳐나가는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 과정이 있었기에 좀 더 애정을 가지고 프로젝트에 임할 수 있었던 것 같습니다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OTF" panose="02020603020101020101" pitchFamily="18" charset="-127"/>
              </a:rPr>
              <a:t>.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193A02-32AF-9E52-EC0F-8DB0875C5A5E}"/>
              </a:ext>
            </a:extLst>
          </p:cNvPr>
          <p:cNvSpPr txBox="1"/>
          <p:nvPr/>
        </p:nvSpPr>
        <p:spPr>
          <a:xfrm>
            <a:off x="2914894" y="4144676"/>
            <a:ext cx="7693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j-lt"/>
                <a:ea typeface="나눔바른고딕OTF" panose="02020603020101020101" pitchFamily="18" charset="-127"/>
              </a:rPr>
              <a:t>팀원의 의견을 반영하고 생각하는 과정에서  왜 커뮤니케이션 능력을 강조하는지 느꼈습니다. </a:t>
            </a:r>
            <a:br>
              <a:rPr lang="en-US" altLang="ko-KR" sz="1200" b="1" dirty="0">
                <a:latin typeface="+mj-lt"/>
                <a:ea typeface="나눔바른고딕OTF" panose="02020603020101020101" pitchFamily="18" charset="-127"/>
              </a:rPr>
            </a:br>
            <a:r>
              <a:rPr lang="ko-KR" altLang="en-US" sz="1200" b="1" dirty="0">
                <a:latin typeface="+mj-lt"/>
                <a:ea typeface="나눔바른고딕OTF" panose="02020603020101020101" pitchFamily="18" charset="-127"/>
              </a:rPr>
              <a:t>그리고 제가 잘 못하는 것을 다른 팀원이 해 둔 것을 보고 못할거라 생각했던 저를 돌아보게 되었습니다. </a:t>
            </a:r>
          </a:p>
        </p:txBody>
      </p:sp>
    </p:spTree>
    <p:extLst>
      <p:ext uri="{BB962C8B-B14F-4D97-AF65-F5344CB8AC3E}">
        <p14:creationId xmlns:p14="http://schemas.microsoft.com/office/powerpoint/2010/main" val="275108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041399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어려웠던 점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370113" y="1378207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85B08217-57EF-F5BE-14B7-12C829D1E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342" y="299139"/>
            <a:ext cx="1524000" cy="1255919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54EC3F4-BDA2-B4DE-D6D7-79807125B900}"/>
              </a:ext>
            </a:extLst>
          </p:cNvPr>
          <p:cNvSpPr txBox="1">
            <a:spLocks/>
          </p:cNvSpPr>
          <p:nvPr/>
        </p:nvSpPr>
        <p:spPr>
          <a:xfrm>
            <a:off x="2219447" y="1886204"/>
            <a:ext cx="7753105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API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반환값을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받을때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어느정도까지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담아야 하는지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72F6210-850B-E6C6-33D1-55AA3F2437FC}"/>
              </a:ext>
            </a:extLst>
          </p:cNvPr>
          <p:cNvSpPr txBox="1">
            <a:spLocks/>
          </p:cNvSpPr>
          <p:nvPr/>
        </p:nvSpPr>
        <p:spPr>
          <a:xfrm>
            <a:off x="2219447" y="2964592"/>
            <a:ext cx="8420100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연산처리 가능한 컬럼을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담는 경우와 담지 않는 경우의 구분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1DB3A2B-43AB-75E1-5A91-0652FBE57701}"/>
              </a:ext>
            </a:extLst>
          </p:cNvPr>
          <p:cNvSpPr txBox="1">
            <a:spLocks/>
          </p:cNvSpPr>
          <p:nvPr/>
        </p:nvSpPr>
        <p:spPr>
          <a:xfrm>
            <a:off x="2219447" y="4344295"/>
            <a:ext cx="7753105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화면만으로는 파악하기 힘든 내부 연산이나 프로세스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l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그리고  권한을 받기 어려운 판매자 페이지 파악의 어려움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B1843F0-3A26-11E0-76B2-760D2B144068}"/>
              </a:ext>
            </a:extLst>
          </p:cNvPr>
          <p:cNvSpPr txBox="1">
            <a:spLocks/>
          </p:cNvSpPr>
          <p:nvPr/>
        </p:nvSpPr>
        <p:spPr>
          <a:xfrm>
            <a:off x="2219446" y="5630399"/>
            <a:ext cx="7753105" cy="602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006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0B956-4D68-B01F-D7FF-2B7B6155A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625" y="1660826"/>
            <a:ext cx="9144000" cy="1041399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빼기 기호 4">
            <a:extLst>
              <a:ext uri="{FF2B5EF4-FFF2-40B4-BE49-F238E27FC236}">
                <a16:creationId xmlns:a16="http://schemas.microsoft.com/office/drawing/2014/main" id="{F71E1C77-2CCF-F8CC-3E8E-A33F475D1B89}"/>
              </a:ext>
            </a:extLst>
          </p:cNvPr>
          <p:cNvSpPr/>
          <p:nvPr/>
        </p:nvSpPr>
        <p:spPr>
          <a:xfrm>
            <a:off x="-370113" y="1378207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0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B7CD06F0-264B-4B24-83C8-A4111A29527D}"/>
              </a:ext>
            </a:extLst>
          </p:cNvPr>
          <p:cNvSpPr/>
          <p:nvPr/>
        </p:nvSpPr>
        <p:spPr>
          <a:xfrm>
            <a:off x="-87087" y="1190128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DDE75B-DDC3-FEFD-98CF-149D5B7F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98" y="241690"/>
            <a:ext cx="9841004" cy="63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0E31EAEF-2846-F076-549F-C46652D5D848}"/>
              </a:ext>
            </a:extLst>
          </p:cNvPr>
          <p:cNvSpPr/>
          <p:nvPr/>
        </p:nvSpPr>
        <p:spPr>
          <a:xfrm>
            <a:off x="782098" y="2683019"/>
            <a:ext cx="2152654" cy="6889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BF474-B23B-A614-F0B3-84C19D909DC3}"/>
              </a:ext>
            </a:extLst>
          </p:cNvPr>
          <p:cNvSpPr txBox="1"/>
          <p:nvPr/>
        </p:nvSpPr>
        <p:spPr>
          <a:xfrm>
            <a:off x="4862283" y="450395"/>
            <a:ext cx="2467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파트 배분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2CDFF-911C-E2C0-E81A-53A3A4ACA5B8}"/>
              </a:ext>
            </a:extLst>
          </p:cNvPr>
          <p:cNvSpPr txBox="1"/>
          <p:nvPr/>
        </p:nvSpPr>
        <p:spPr>
          <a:xfrm>
            <a:off x="782098" y="1722988"/>
            <a:ext cx="2152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류은기</a:t>
            </a:r>
            <a:endParaRPr lang="ko-KR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B7CD06F0-264B-4B24-83C8-A4111A29527D}"/>
              </a:ext>
            </a:extLst>
          </p:cNvPr>
          <p:cNvSpPr/>
          <p:nvPr/>
        </p:nvSpPr>
        <p:spPr>
          <a:xfrm>
            <a:off x="-87087" y="1190128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B4D2F-FAFD-8015-E38D-720C42C094A9}"/>
              </a:ext>
            </a:extLst>
          </p:cNvPr>
          <p:cNvSpPr txBox="1"/>
          <p:nvPr/>
        </p:nvSpPr>
        <p:spPr>
          <a:xfrm>
            <a:off x="851742" y="2796670"/>
            <a:ext cx="2013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배송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83E8CD-82EB-25AA-2399-D29BC392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17" y="1722988"/>
            <a:ext cx="7772400" cy="4291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C6013-E187-E030-EA69-9B54EF8A603E}"/>
              </a:ext>
            </a:extLst>
          </p:cNvPr>
          <p:cNvSpPr txBox="1"/>
          <p:nvPr/>
        </p:nvSpPr>
        <p:spPr>
          <a:xfrm>
            <a:off x="659989" y="3625051"/>
            <a:ext cx="23968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장바구니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사용자 선택 옵션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옵션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제품별 복합 옵션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이미지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판매상태 이력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카테고리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실측치 테이블</a:t>
            </a:r>
          </a:p>
        </p:txBody>
      </p:sp>
    </p:spTree>
    <p:extLst>
      <p:ext uri="{BB962C8B-B14F-4D97-AF65-F5344CB8AC3E}">
        <p14:creationId xmlns:p14="http://schemas.microsoft.com/office/powerpoint/2010/main" val="146110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BF474-B23B-A614-F0B3-84C19D909DC3}"/>
              </a:ext>
            </a:extLst>
          </p:cNvPr>
          <p:cNvSpPr txBox="1"/>
          <p:nvPr/>
        </p:nvSpPr>
        <p:spPr>
          <a:xfrm>
            <a:off x="4862283" y="450395"/>
            <a:ext cx="2467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파트 배분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78EABC-5A12-AC93-E8B8-F6F43A5FAB11}"/>
              </a:ext>
            </a:extLst>
          </p:cNvPr>
          <p:cNvGrpSpPr/>
          <p:nvPr/>
        </p:nvGrpSpPr>
        <p:grpSpPr>
          <a:xfrm>
            <a:off x="1337590" y="1660751"/>
            <a:ext cx="2485375" cy="1815468"/>
            <a:chOff x="3533363" y="1660751"/>
            <a:chExt cx="2485375" cy="1815468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E10B55C5-A482-579E-44AF-AD486BC6FB85}"/>
                </a:ext>
              </a:extLst>
            </p:cNvPr>
            <p:cNvSpPr/>
            <p:nvPr/>
          </p:nvSpPr>
          <p:spPr>
            <a:xfrm>
              <a:off x="3533363" y="2645222"/>
              <a:ext cx="2485375" cy="83099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3C1E44-64A1-0C42-F818-C93CA51C4D6F}"/>
                </a:ext>
              </a:extLst>
            </p:cNvPr>
            <p:cNvSpPr txBox="1"/>
            <p:nvPr/>
          </p:nvSpPr>
          <p:spPr>
            <a:xfrm>
              <a:off x="3536617" y="1660751"/>
              <a:ext cx="21526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전상호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DB7085-2672-947B-CC0D-9CC8DF34CFA6}"/>
                </a:ext>
              </a:extLst>
            </p:cNvPr>
            <p:cNvSpPr txBox="1"/>
            <p:nvPr/>
          </p:nvSpPr>
          <p:spPr>
            <a:xfrm>
              <a:off x="3533363" y="2734204"/>
              <a:ext cx="24853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주문 결제</a:t>
              </a:r>
              <a:endParaRPr lang="en-US" altLang="ko-KR" sz="20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endParaRPr>
            </a:p>
            <a:p>
              <a:pPr algn="ctr"/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장바구니</a:t>
              </a:r>
              <a:endParaRPr lang="en-US" altLang="ko-KR" sz="20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endParaRPr>
            </a:p>
          </p:txBody>
        </p:sp>
      </p:grp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B7CD06F0-264B-4B24-83C8-A4111A29527D}"/>
              </a:ext>
            </a:extLst>
          </p:cNvPr>
          <p:cNvSpPr/>
          <p:nvPr/>
        </p:nvSpPr>
        <p:spPr>
          <a:xfrm>
            <a:off x="-87087" y="1190128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3D 모델링이(가) 표시된 사진&#10;&#10;자동 생성된 설명">
            <a:extLst>
              <a:ext uri="{FF2B5EF4-FFF2-40B4-BE49-F238E27FC236}">
                <a16:creationId xmlns:a16="http://schemas.microsoft.com/office/drawing/2014/main" id="{4CD02831-0D55-F9BE-55E9-ECAC5045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1329312"/>
            <a:ext cx="4772025" cy="5313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867ED-7305-E58D-2A44-602C205A1A56}"/>
              </a:ext>
            </a:extLst>
          </p:cNvPr>
          <p:cNvSpPr txBox="1"/>
          <p:nvPr/>
        </p:nvSpPr>
        <p:spPr>
          <a:xfrm>
            <a:off x="1320320" y="3807658"/>
            <a:ext cx="2485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카드 정보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결제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가상계좌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휴대폰 결제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회원 주문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주문 제품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주문 제품 상태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주문제품 상태이력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사용자가 주문한 옵션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배송이력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배송</a:t>
            </a:r>
          </a:p>
          <a:p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2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BF474-B23B-A614-F0B3-84C19D909DC3}"/>
              </a:ext>
            </a:extLst>
          </p:cNvPr>
          <p:cNvSpPr txBox="1"/>
          <p:nvPr/>
        </p:nvSpPr>
        <p:spPr>
          <a:xfrm>
            <a:off x="4862283" y="450395"/>
            <a:ext cx="2467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파트 배분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2D108-BE24-C37D-E5EC-8CA742FD6F30}"/>
              </a:ext>
            </a:extLst>
          </p:cNvPr>
          <p:cNvSpPr txBox="1"/>
          <p:nvPr/>
        </p:nvSpPr>
        <p:spPr>
          <a:xfrm>
            <a:off x="1043046" y="1688443"/>
            <a:ext cx="2152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배혜리</a:t>
            </a:r>
            <a:endParaRPr lang="ko-KR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610A225-85FF-B0E2-0052-02B789E04998}"/>
              </a:ext>
            </a:extLst>
          </p:cNvPr>
          <p:cNvSpPr/>
          <p:nvPr/>
        </p:nvSpPr>
        <p:spPr>
          <a:xfrm>
            <a:off x="775369" y="2495865"/>
            <a:ext cx="2688008" cy="87501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7A1F6-A0C1-4F5A-2EDB-96C1B64B05EE}"/>
              </a:ext>
            </a:extLst>
          </p:cNvPr>
          <p:cNvSpPr txBox="1"/>
          <p:nvPr/>
        </p:nvSpPr>
        <p:spPr>
          <a:xfrm>
            <a:off x="1076097" y="2621994"/>
            <a:ext cx="2013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고객 제품리뷰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적립금 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B7CD06F0-264B-4B24-83C8-A4111A29527D}"/>
              </a:ext>
            </a:extLst>
          </p:cNvPr>
          <p:cNvSpPr/>
          <p:nvPr/>
        </p:nvSpPr>
        <p:spPr>
          <a:xfrm>
            <a:off x="-87087" y="1190128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C1EACE-5D10-5C82-3189-77AD2830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00" y="1441905"/>
            <a:ext cx="7200900" cy="496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165A5-233C-484C-F9FC-F8F8BE648FA7}"/>
              </a:ext>
            </a:extLst>
          </p:cNvPr>
          <p:cNvSpPr txBox="1"/>
          <p:nvPr/>
        </p:nvSpPr>
        <p:spPr>
          <a:xfrm>
            <a:off x="687811" y="3685993"/>
            <a:ext cx="28631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적립금 사용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적립금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리뷰 적립금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적립금 지급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고객 제품 좋아요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고객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도움돼요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좋아요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환불 계좌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리뷰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댓글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리뷰 이미지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리뷰 카테고리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 배송지</a:t>
            </a:r>
          </a:p>
          <a:p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6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BF474-B23B-A614-F0B3-84C19D909DC3}"/>
              </a:ext>
            </a:extLst>
          </p:cNvPr>
          <p:cNvSpPr txBox="1"/>
          <p:nvPr/>
        </p:nvSpPr>
        <p:spPr>
          <a:xfrm>
            <a:off x="4862283" y="450395"/>
            <a:ext cx="2467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파트 배분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79B3B7B-00E1-1A4C-FD91-13FC0F765062}"/>
              </a:ext>
            </a:extLst>
          </p:cNvPr>
          <p:cNvGrpSpPr/>
          <p:nvPr/>
        </p:nvGrpSpPr>
        <p:grpSpPr>
          <a:xfrm>
            <a:off x="1085216" y="1890458"/>
            <a:ext cx="2653186" cy="1747722"/>
            <a:chOff x="6122667" y="1699413"/>
            <a:chExt cx="2653186" cy="174772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C973B4-FB71-C08A-79F4-B47DAED47321}"/>
                </a:ext>
              </a:extLst>
            </p:cNvPr>
            <p:cNvSpPr/>
            <p:nvPr/>
          </p:nvSpPr>
          <p:spPr>
            <a:xfrm>
              <a:off x="6122667" y="2616138"/>
              <a:ext cx="2618364" cy="83099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287FFE-DC2D-0666-DCDA-ABA4B681E2A6}"/>
                </a:ext>
              </a:extLst>
            </p:cNvPr>
            <p:cNvSpPr txBox="1"/>
            <p:nvPr/>
          </p:nvSpPr>
          <p:spPr>
            <a:xfrm>
              <a:off x="6390344" y="1699413"/>
              <a:ext cx="21526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김규영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8863EB-7EB7-AB0D-1B7C-C57B56BBF1D0}"/>
                </a:ext>
              </a:extLst>
            </p:cNvPr>
            <p:cNvSpPr txBox="1"/>
            <p:nvPr/>
          </p:nvSpPr>
          <p:spPr>
            <a:xfrm>
              <a:off x="6157489" y="2711274"/>
              <a:ext cx="26183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판매자 브랜드</a:t>
              </a:r>
              <a:b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</a:br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ADLaM Display" panose="02010000000000000000" pitchFamily="2" charset="0"/>
                </a:rPr>
                <a:t>로그인</a:t>
              </a:r>
              <a:endParaRPr lang="en-US" altLang="ko-KR" sz="2000" b="1" dirty="0">
                <a:solidFill>
                  <a:schemeClr val="bg1">
                    <a:lumMod val="9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endParaRPr>
            </a:p>
          </p:txBody>
        </p:sp>
      </p:grp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B7CD06F0-264B-4B24-83C8-A4111A29527D}"/>
              </a:ext>
            </a:extLst>
          </p:cNvPr>
          <p:cNvSpPr/>
          <p:nvPr/>
        </p:nvSpPr>
        <p:spPr>
          <a:xfrm>
            <a:off x="-87087" y="1190128"/>
            <a:ext cx="12366171" cy="139184"/>
          </a:xfrm>
          <a:prstGeom prst="mathMin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36A9957-BC6F-D6B9-FEB8-F33A9330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63" y="1573125"/>
            <a:ext cx="6083300" cy="469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205BF2-41F1-CD0C-7616-87B82AA8091C}"/>
              </a:ext>
            </a:extLst>
          </p:cNvPr>
          <p:cNvSpPr txBox="1"/>
          <p:nvPr/>
        </p:nvSpPr>
        <p:spPr>
          <a:xfrm>
            <a:off x="1120038" y="3964877"/>
            <a:ext cx="2583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판매자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로그인 기록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소셜 로그인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일반 로그인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제품 문의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문의 옵션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고객 등급 이력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등급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DLaM Display" panose="02010000000000000000" pitchFamily="2" charset="0"/>
              </a:rPr>
              <a:t>브랜드</a:t>
            </a:r>
          </a:p>
          <a:p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  <a:p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소매, 디자인이(가) 표시된 사진&#10;&#10;자동 생성된 설명">
            <a:extLst>
              <a:ext uri="{FF2B5EF4-FFF2-40B4-BE49-F238E27FC236}">
                <a16:creationId xmlns:a16="http://schemas.microsoft.com/office/drawing/2014/main" id="{05BD4309-1AE4-9E3F-654E-CDE3DAF4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05" y="135899"/>
            <a:ext cx="9527253" cy="6722101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6E1DBF3-FBE0-A650-3E71-7977B18BBE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76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CF0C40-EA04-59CF-BE8D-CF4D4A06FBBF}"/>
              </a:ext>
            </a:extLst>
          </p:cNvPr>
          <p:cNvGrpSpPr/>
          <p:nvPr/>
        </p:nvGrpSpPr>
        <p:grpSpPr>
          <a:xfrm>
            <a:off x="429544" y="1363148"/>
            <a:ext cx="1753481" cy="691813"/>
            <a:chOff x="5573067" y="2419606"/>
            <a:chExt cx="1753481" cy="69181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AB30753-212C-AA83-84E8-0BF4F67DED4E}"/>
                </a:ext>
              </a:extLst>
            </p:cNvPr>
            <p:cNvSpPr/>
            <p:nvPr/>
          </p:nvSpPr>
          <p:spPr>
            <a:xfrm>
              <a:off x="5573067" y="2419606"/>
              <a:ext cx="1753481" cy="6918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EC64DD-AB63-4BD9-D864-EB8CB10C2657}"/>
                </a:ext>
              </a:extLst>
            </p:cNvPr>
            <p:cNvSpPr txBox="1"/>
            <p:nvPr/>
          </p:nvSpPr>
          <p:spPr>
            <a:xfrm>
              <a:off x="5817062" y="2489198"/>
              <a:ext cx="15094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류은기</a:t>
              </a:r>
              <a:endParaRPr lang="ko-KR" altLang="en-US" sz="3200" b="1" dirty="0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E12D51BA-2D93-EC16-B324-122BC4639CAE}"/>
              </a:ext>
            </a:extLst>
          </p:cNvPr>
          <p:cNvSpPr txBox="1">
            <a:spLocks/>
          </p:cNvSpPr>
          <p:nvPr/>
        </p:nvSpPr>
        <p:spPr>
          <a:xfrm>
            <a:off x="-1129553" y="182413"/>
            <a:ext cx="9144000" cy="1041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 정의서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70EB30D3-4926-2B27-8F0E-834DDE9B6E59}"/>
              </a:ext>
            </a:extLst>
          </p:cNvPr>
          <p:cNvSpPr txBox="1">
            <a:spLocks/>
          </p:cNvSpPr>
          <p:nvPr/>
        </p:nvSpPr>
        <p:spPr>
          <a:xfrm>
            <a:off x="446268" y="322556"/>
            <a:ext cx="1524000" cy="125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81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718</Words>
  <Application>Microsoft Macintosh PowerPoint</Application>
  <PresentationFormat>와이드스크린</PresentationFormat>
  <Paragraphs>136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나눔바른고딕OTF</vt:lpstr>
      <vt:lpstr>맑은 고딕</vt:lpstr>
      <vt:lpstr>Tmon몬소리 Black</vt:lpstr>
      <vt:lpstr>ADLaM Display</vt:lpstr>
      <vt:lpstr>Arial</vt:lpstr>
      <vt:lpstr>Office 테마</vt:lpstr>
      <vt:lpstr>TOY PROJECT</vt:lpstr>
      <vt:lpstr>목차 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느낀점</vt:lpstr>
      <vt:lpstr>어려웠던 점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HYEJIN BAE</dc:creator>
  <cp:lastModifiedBy>HYEJIN BAE</cp:lastModifiedBy>
  <cp:revision>29</cp:revision>
  <dcterms:created xsi:type="dcterms:W3CDTF">2024-07-13T10:20:35Z</dcterms:created>
  <dcterms:modified xsi:type="dcterms:W3CDTF">2024-07-14T12:15:12Z</dcterms:modified>
</cp:coreProperties>
</file>